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 Cyrillic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22" autoAdjust="0"/>
  </p:normalViewPr>
  <p:slideViewPr>
    <p:cSldViewPr>
      <p:cViewPr>
        <p:scale>
          <a:sx n="125" d="100"/>
          <a:sy n="125" d="100"/>
        </p:scale>
        <p:origin x="90" y="-53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3734" y="-3829254"/>
            <a:ext cx="20415064" cy="20415064"/>
          </a:xfrm>
          <a:custGeom>
            <a:avLst/>
            <a:gdLst/>
            <a:ahLst/>
            <a:cxnLst/>
            <a:rect l="l" t="t" r="r" b="b"/>
            <a:pathLst>
              <a:path w="20415064" h="20415064">
                <a:moveTo>
                  <a:pt x="0" y="0"/>
                </a:moveTo>
                <a:lnTo>
                  <a:pt x="20415064" y="0"/>
                </a:lnTo>
                <a:lnTo>
                  <a:pt x="20415064" y="20415064"/>
                </a:lnTo>
                <a:lnTo>
                  <a:pt x="0" y="20415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28888" b="-4888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4273226"/>
            <a:ext cx="12106474" cy="1559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otimização de rotas de entrega</a:t>
            </a:r>
          </a:p>
        </p:txBody>
      </p:sp>
      <p:sp>
        <p:nvSpPr>
          <p:cNvPr id="5" name="AutoShape 5"/>
          <p:cNvSpPr/>
          <p:nvPr/>
        </p:nvSpPr>
        <p:spPr>
          <a:xfrm>
            <a:off x="7633609" y="5804224"/>
            <a:ext cx="6492240" cy="0"/>
          </a:xfrm>
          <a:prstGeom prst="line">
            <a:avLst/>
          </a:prstGeom>
          <a:ln w="152400" cap="rnd">
            <a:solidFill>
              <a:srgbClr val="18123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533400" y="4273809"/>
            <a:ext cx="6492240" cy="0"/>
          </a:xfrm>
          <a:prstGeom prst="line">
            <a:avLst/>
          </a:prstGeom>
          <a:ln w="152400" cap="rnd">
            <a:solidFill>
              <a:srgbClr val="18123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AutoShape 7"/>
          <p:cNvSpPr/>
          <p:nvPr/>
        </p:nvSpPr>
        <p:spPr>
          <a:xfrm>
            <a:off x="7368540" y="5804224"/>
            <a:ext cx="6492240" cy="0"/>
          </a:xfrm>
          <a:prstGeom prst="line">
            <a:avLst/>
          </a:prstGeom>
          <a:ln w="123825" cap="rnd">
            <a:solidFill>
              <a:srgbClr val="181234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23925"/>
            <a:ext cx="14786493" cy="591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Resultado da Otimização de Rotas e Alocação de Motoristas</a:t>
            </a:r>
          </a:p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Função </a:t>
            </a:r>
            <a:r>
              <a:rPr lang="en-US" sz="4784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otimizar_rotas_entrega:</a:t>
            </a:r>
          </a:p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faz:</a:t>
            </a:r>
            <a:r>
              <a:rPr lang="en-US" sz="478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Coordena todo o processo</a:t>
            </a: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chamando as funções recursivas para calcular a melhor rota e fazer a alocação dos motoristas.</a:t>
            </a:r>
          </a:p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Saídas:</a:t>
            </a:r>
          </a:p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melhor rota com base no tráfego.</a:t>
            </a:r>
          </a:p>
          <a:p>
            <a:pPr algn="l">
              <a:lnSpc>
                <a:spcPts val="6698"/>
              </a:lnSpc>
              <a:spcBef>
                <a:spcPct val="0"/>
              </a:spcBef>
            </a:pPr>
            <a:r>
              <a:rPr lang="en-US" sz="47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alocação final de motoristas para cada rota.</a:t>
            </a:r>
          </a:p>
        </p:txBody>
      </p:sp>
      <p:sp>
        <p:nvSpPr>
          <p:cNvPr id="3" name="Freeform 3"/>
          <p:cNvSpPr/>
          <p:nvPr/>
        </p:nvSpPr>
        <p:spPr>
          <a:xfrm>
            <a:off x="447225" y="7498731"/>
            <a:ext cx="17393551" cy="739226"/>
          </a:xfrm>
          <a:prstGeom prst="roundRect">
            <a:avLst>
              <a:gd name="adj" fmla="val 32129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1664"/>
            <a:ext cx="10237205" cy="484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4"/>
              </a:lnSpc>
              <a:spcBef>
                <a:spcPct val="0"/>
              </a:spcBef>
            </a:pPr>
            <a:r>
              <a:rPr lang="en-US" sz="457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Contexto: Temos quatro pontos (A, B, C, D) e uma matriz de distâncias que mostra a distância entre cada par de pontos.</a:t>
            </a:r>
          </a:p>
          <a:p>
            <a:pPr algn="l">
              <a:lnSpc>
                <a:spcPts val="6404"/>
              </a:lnSpc>
              <a:spcBef>
                <a:spcPct val="0"/>
              </a:spcBef>
            </a:pPr>
            <a:r>
              <a:rPr lang="en-US" sz="457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Objetivo: Encontrar a rota mais curta que visita todos os pontos e retorna ao ponto inicial (Caixeiro Viajante).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14390"/>
            <a:ext cx="10237205" cy="131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4"/>
              </a:lnSpc>
              <a:spcBef>
                <a:spcPct val="0"/>
              </a:spcBef>
            </a:pPr>
            <a:r>
              <a:rPr lang="en-US" sz="757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ITERAção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74326"/>
            <a:ext cx="14019554" cy="684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estamos fazendo: Usamos a função</a:t>
            </a:r>
            <a:r>
              <a:rPr lang="en-US" sz="4336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itertools.permutations </a:t>
            </a: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para gerar todas as possíveis rotas entre os pontos.</a:t>
            </a:r>
          </a:p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Explicação do Conceito: A função </a:t>
            </a:r>
            <a:r>
              <a:rPr lang="en-US" sz="4336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itertools.permutations(range(len(pontos)))</a:t>
            </a: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gera todas as combinações possíveis de ordens em que podemos visitar os pontos.</a:t>
            </a:r>
          </a:p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Exemplo:</a:t>
            </a:r>
          </a:p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 1: A -&gt; B -&gt; C -&gt; D</a:t>
            </a:r>
          </a:p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 2: A -&gt; C -&gt; B -&gt; D</a:t>
            </a:r>
          </a:p>
          <a:p>
            <a:pPr algn="l">
              <a:lnSpc>
                <a:spcPts val="6071"/>
              </a:lnSpc>
            </a:pPr>
            <a:r>
              <a:rPr lang="en-US" sz="4336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 assim por diante, totalizando 24 combinações para 4 pontos.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13322951" cy="4948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8"/>
              </a:lnSpc>
              <a:spcBef>
                <a:spcPct val="0"/>
              </a:spcBef>
            </a:pPr>
            <a:r>
              <a:rPr lang="en-US" sz="4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Para cada rota gerada, calculamos a distância total percorrida.</a:t>
            </a:r>
          </a:p>
          <a:p>
            <a:pPr algn="l">
              <a:lnSpc>
                <a:spcPts val="6558"/>
              </a:lnSpc>
              <a:spcBef>
                <a:spcPct val="0"/>
              </a:spcBef>
            </a:pPr>
            <a:r>
              <a:rPr lang="en-US" sz="4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Como funciona:</a:t>
            </a:r>
          </a:p>
          <a:p>
            <a:pPr algn="l">
              <a:lnSpc>
                <a:spcPts val="6558"/>
              </a:lnSpc>
              <a:spcBef>
                <a:spcPct val="0"/>
              </a:spcBef>
            </a:pPr>
            <a:r>
              <a:rPr lang="en-US" sz="4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Para cada par de pontos consecutivos na rota, somamos a </a:t>
            </a:r>
            <a:r>
              <a:rPr lang="en-US" sz="468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 da matriz.</a:t>
            </a:r>
          </a:p>
          <a:p>
            <a:pPr algn="l">
              <a:lnSpc>
                <a:spcPts val="6558"/>
              </a:lnSpc>
              <a:spcBef>
                <a:spcPct val="0"/>
              </a:spcBef>
            </a:pPr>
            <a:r>
              <a:rPr lang="en-US" sz="4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No final, somamos a distância para voltar ao ponto de partida </a:t>
            </a:r>
            <a:r>
              <a:rPr lang="en-US" sz="468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(ciclo fechado)</a:t>
            </a:r>
            <a:r>
              <a:rPr lang="en-US" sz="4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7264904"/>
            <a:ext cx="13033746" cy="1993396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227648" y="6634557"/>
            <a:ext cx="13322951" cy="6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8"/>
              </a:lnSpc>
              <a:spcBef>
                <a:spcPct val="0"/>
              </a:spcBef>
            </a:pPr>
            <a:r>
              <a:rPr lang="en-US" sz="368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Exemplo no código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52500"/>
            <a:ext cx="16052391" cy="4974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Comparação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de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Distâncias</a:t>
            </a:r>
            <a:endParaRPr lang="en-US" sz="4041" dirty="0">
              <a:solidFill>
                <a:srgbClr val="181234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estamos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fazendo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: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Após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calcular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de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cada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,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comparamos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as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e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mantemos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com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menor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.</a:t>
            </a:r>
          </a:p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Estrutura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da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lógica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:</a:t>
            </a:r>
          </a:p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Para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cada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gerada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,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calculamos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.</a:t>
            </a:r>
          </a:p>
          <a:p>
            <a:pPr algn="l">
              <a:lnSpc>
                <a:spcPts val="5657"/>
              </a:lnSpc>
              <a:spcBef>
                <a:spcPct val="0"/>
              </a:spcBef>
            </a:pP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Se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da nova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for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menor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que a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menor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distância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já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encontrada</a:t>
            </a:r>
            <a:r>
              <a:rPr lang="en-US" sz="4041" dirty="0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,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armazenamos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essa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rota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041" dirty="0" err="1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como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 </a:t>
            </a:r>
            <a:r>
              <a:rPr lang="en-US" sz="4041" dirty="0" err="1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melhor</a:t>
            </a:r>
            <a:r>
              <a:rPr lang="en-US" sz="4041" dirty="0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6696709"/>
            <a:ext cx="13086769" cy="205494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524898"/>
            <a:ext cx="15649047" cy="738983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2765628"/>
            <a:ext cx="10763410" cy="402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6"/>
              </a:lnSpc>
              <a:spcBef>
                <a:spcPct val="0"/>
              </a:spcBef>
            </a:pPr>
            <a:r>
              <a:rPr lang="en-US" sz="4597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Resultado da função: </a:t>
            </a:r>
            <a:r>
              <a:rPr lang="en-US" sz="4597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 função retorna a melhor rota e a menor distância.</a:t>
            </a:r>
          </a:p>
          <a:p>
            <a:pPr algn="l">
              <a:lnSpc>
                <a:spcPts val="6436"/>
              </a:lnSpc>
              <a:spcBef>
                <a:spcPct val="0"/>
              </a:spcBef>
            </a:pPr>
            <a:r>
              <a:rPr lang="en-US" sz="4597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Saída final:</a:t>
            </a:r>
          </a:p>
          <a:p>
            <a:pPr algn="l">
              <a:lnSpc>
                <a:spcPts val="6436"/>
              </a:lnSpc>
              <a:spcBef>
                <a:spcPct val="0"/>
              </a:spcBef>
            </a:pPr>
            <a:r>
              <a:rPr lang="en-US" sz="4597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Exibimos a melhor rota e a distância mínima calculada, como "A -&gt; B -&gt; C -&gt; D".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93684"/>
            <a:ext cx="12618895" cy="402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59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Função </a:t>
            </a:r>
          </a:p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59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Gera dados de tráfego aleatórios para as rotas "A", "B", "C", "D".</a:t>
            </a:r>
          </a:p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59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Esses dados representam o tempo em minutos que cada rota leva.</a:t>
            </a:r>
          </a:p>
          <a:p>
            <a:pPr algn="l">
              <a:lnSpc>
                <a:spcPts val="6432"/>
              </a:lnSpc>
              <a:spcBef>
                <a:spcPct val="0"/>
              </a:spcBef>
            </a:pPr>
            <a:r>
              <a:rPr lang="en-US" sz="4594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Exemplo: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7137323"/>
            <a:ext cx="14866430" cy="1177310"/>
          </a:xfrm>
          <a:prstGeom prst="roundRect">
            <a:avLst>
              <a:gd name="adj" fmla="val 31461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314390"/>
            <a:ext cx="10237205" cy="1312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04"/>
              </a:lnSpc>
              <a:spcBef>
                <a:spcPct val="0"/>
              </a:spcBef>
            </a:pPr>
            <a:r>
              <a:rPr lang="en-US" sz="7574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Recursividade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3125" y="2701765"/>
            <a:ext cx="4852772" cy="773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9"/>
              </a:lnSpc>
              <a:spcBef>
                <a:spcPct val="0"/>
              </a:spcBef>
            </a:pPr>
            <a:r>
              <a:rPr lang="en-US" sz="4492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coletar_dados_trafego: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258300"/>
            <a:ext cx="12527084" cy="510383"/>
          </a:xfrm>
          <a:prstGeom prst="roundRect">
            <a:avLst>
              <a:gd name="adj" fmla="val 45034"/>
            </a:avLst>
          </a:prstGeom>
          <a:blipFill>
            <a:blip r:embed="rId2"/>
            <a:stretch>
              <a:fillRect b="-322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028700" y="1386842"/>
            <a:ext cx="10706838" cy="742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Calculando a Melhor Rota com Recursão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Função </a:t>
            </a:r>
            <a:r>
              <a:rPr lang="en-US" sz="3853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calcular_rotas_otimas: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faz: A função percorre as rotas, comparando os tempos de tráfego e determinando qual rota tem o </a:t>
            </a:r>
            <a:r>
              <a:rPr lang="en-US" sz="3853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menor tempo.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Recursividade: Cada vez que a função é chamada, ela examina a </a:t>
            </a:r>
            <a:r>
              <a:rPr lang="en-US" sz="3853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próxima</a:t>
            </a: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rota na lista.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Explicação do Fluxo Recursivo: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Verifica o tempo da rota atual.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Atualiza a melhor rota se o tempo atual for menor que o anterior.</a:t>
            </a:r>
          </a:p>
          <a:p>
            <a:pPr algn="l">
              <a:lnSpc>
                <a:spcPts val="5395"/>
              </a:lnSpc>
            </a:pPr>
            <a:r>
              <a:rPr lang="en-US" sz="3853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Chama a função novamente para a próxima rota.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544733"/>
            <a:ext cx="11865235" cy="598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Função </a:t>
            </a:r>
            <a:r>
              <a:rPr lang="en-US" sz="3779">
                <a:solidFill>
                  <a:srgbClr val="C60FD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alocar_motoristas: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O que faz: A função associa motoristas disponíveis às rotas.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Recursividade: Para cada chamada,</a:t>
            </a:r>
            <a:r>
              <a:rPr lang="en-US" sz="3779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aloca um motorista para uma rota e chama a função novamente com a próxima rota e motorista.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Passo a passo do fluxo recursivo: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Aloca o primeiro motorista para a primeira rota.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Remove a rota e o motorista alocado das listas.</a:t>
            </a:r>
          </a:p>
          <a:p>
            <a:pPr algn="l">
              <a:lnSpc>
                <a:spcPts val="5291"/>
              </a:lnSpc>
              <a:spcBef>
                <a:spcPct val="0"/>
              </a:spcBef>
            </a:pPr>
            <a:r>
              <a:rPr lang="en-US" sz="3779">
                <a:solidFill>
                  <a:srgbClr val="181234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Chama a função novamente até que todas as rotas e motoristas estejam alocados.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7998324"/>
            <a:ext cx="13431498" cy="1183199"/>
          </a:xfrm>
          <a:prstGeom prst="roundRect">
            <a:avLst>
              <a:gd name="adj" fmla="val 28903"/>
            </a:avLst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76325" y="942975"/>
            <a:ext cx="6273124" cy="67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7"/>
              </a:lnSpc>
              <a:spcBef>
                <a:spcPct val="0"/>
              </a:spcBef>
            </a:pPr>
            <a:r>
              <a:rPr lang="en-US" sz="3898">
                <a:solidFill>
                  <a:srgbClr val="FF4641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Alocando Motoristas Recursivamente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565</Words>
  <Application>Microsoft Office PowerPoint</Application>
  <PresentationFormat>Personalizar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Calibri</vt:lpstr>
      <vt:lpstr>Bebas Neue Cyrillic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Contexto: Temos quatro pontos (A, B, C, D) e uma matriz de distâncias que mostra a distância entre cada par de pontos. Objetivo: Encontrar a rota mais curta que visita todos os pontos e retorna ao ponto inicial (Caixeiro Viajante).</dc:title>
  <cp:lastModifiedBy>gustavo gale</cp:lastModifiedBy>
  <cp:revision>2</cp:revision>
  <dcterms:created xsi:type="dcterms:W3CDTF">2006-08-16T00:00:00Z</dcterms:created>
  <dcterms:modified xsi:type="dcterms:W3CDTF">2024-10-01T12:04:19Z</dcterms:modified>
  <dc:identifier>DAGSREhpr5w</dc:identifier>
</cp:coreProperties>
</file>